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1" r:id="rId2"/>
    <p:sldId id="257" r:id="rId3"/>
    <p:sldId id="259" r:id="rId4"/>
    <p:sldId id="282" r:id="rId5"/>
    <p:sldId id="266" r:id="rId6"/>
    <p:sldId id="260" r:id="rId7"/>
    <p:sldId id="285" r:id="rId8"/>
    <p:sldId id="286" r:id="rId9"/>
    <p:sldId id="279" r:id="rId10"/>
    <p:sldId id="280" r:id="rId11"/>
    <p:sldId id="267" r:id="rId12"/>
    <p:sldId id="264" r:id="rId13"/>
    <p:sldId id="265" r:id="rId14"/>
    <p:sldId id="262" r:id="rId15"/>
    <p:sldId id="268" r:id="rId16"/>
    <p:sldId id="269" r:id="rId17"/>
    <p:sldId id="273" r:id="rId18"/>
    <p:sldId id="283" r:id="rId19"/>
    <p:sldId id="270" r:id="rId20"/>
    <p:sldId id="291" r:id="rId21"/>
    <p:sldId id="271" r:id="rId22"/>
    <p:sldId id="272" r:id="rId23"/>
    <p:sldId id="287" r:id="rId24"/>
    <p:sldId id="290" r:id="rId25"/>
    <p:sldId id="263" r:id="rId26"/>
    <p:sldId id="258" r:id="rId2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2" name="副標題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20" name="頁尾版面配置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9" name="流程圖: 程序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圖: 程序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形圖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甜甜圈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2012/1/5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yo.idv.tw/www/data/dvd.htm" TargetMode="External"/><Relationship Id="rId2" Type="http://schemas.openxmlformats.org/officeDocument/2006/relationships/hyperlink" Target="http://www.mit.net.tw/c-mit/c-Production-DVD.ph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12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image" Target="../media/image34.png"/><Relationship Id="rId4" Type="http://schemas.openxmlformats.org/officeDocument/2006/relationships/image" Target="../media/image17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DSC018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1214422"/>
            <a:ext cx="5072098" cy="3684316"/>
          </a:xfrm>
          <a:prstGeom prst="rect">
            <a:avLst/>
          </a:prstGeom>
        </p:spPr>
      </p:pic>
      <p:sp>
        <p:nvSpPr>
          <p:cNvPr id="5" name="標題 4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品管實務期末報告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sz="3200" dirty="0" smtClean="0"/>
              <a:t> — </a:t>
            </a:r>
            <a:r>
              <a:rPr lang="en-US" altLang="zh-TW" sz="3300" dirty="0" smtClean="0"/>
              <a:t>DVD</a:t>
            </a:r>
            <a:r>
              <a:rPr lang="zh-TW" altLang="en-US" sz="3300" dirty="0" smtClean="0"/>
              <a:t>厚度與重量的之量測變異分析</a:t>
            </a:r>
            <a:r>
              <a:rPr lang="zh-TW" altLang="en-US" dirty="0" smtClean="0"/>
              <a:t/>
            </a:r>
            <a:br>
              <a:rPr lang="zh-TW" altLang="en-US" dirty="0" smtClean="0"/>
            </a:br>
            <a:endParaRPr lang="zh-TW" altLang="en-US" dirty="0"/>
          </a:p>
        </p:txBody>
      </p:sp>
      <p:sp>
        <p:nvSpPr>
          <p:cNvPr id="6" name="副標題 5"/>
          <p:cNvSpPr>
            <a:spLocks noGrp="1"/>
          </p:cNvSpPr>
          <p:nvPr>
            <p:ph type="subTitle" idx="1"/>
          </p:nvPr>
        </p:nvSpPr>
        <p:spPr>
          <a:xfrm>
            <a:off x="1403648" y="4941168"/>
            <a:ext cx="6400800" cy="1752600"/>
          </a:xfrm>
        </p:spPr>
        <p:txBody>
          <a:bodyPr/>
          <a:lstStyle/>
          <a:p>
            <a:pPr algn="ctr"/>
            <a:r>
              <a:rPr lang="zh-TW" altLang="en-US" dirty="0" smtClean="0">
                <a:solidFill>
                  <a:schemeClr val="tx1"/>
                </a:solidFill>
                <a:latin typeface="+mn-ea"/>
              </a:rPr>
              <a:t>指導老師：潘浙楠老師</a:t>
            </a:r>
            <a:endParaRPr lang="en-US" altLang="zh-TW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TW" altLang="en-US" dirty="0" smtClean="0">
                <a:solidFill>
                  <a:schemeClr val="tx1"/>
                </a:solidFill>
                <a:latin typeface="+mn-ea"/>
              </a:rPr>
              <a:t> 組員：李東穎  </a:t>
            </a:r>
            <a:endParaRPr lang="en-US" altLang="zh-TW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en-US" altLang="zh-TW" dirty="0" smtClean="0">
                <a:solidFill>
                  <a:schemeClr val="tx1"/>
                </a:solidFill>
                <a:latin typeface="+mn-ea"/>
              </a:rPr>
              <a:t>             </a:t>
            </a:r>
            <a:r>
              <a:rPr lang="zh-TW" altLang="en-US" dirty="0" smtClean="0">
                <a:solidFill>
                  <a:schemeClr val="tx1"/>
                </a:solidFill>
                <a:latin typeface="+mn-ea"/>
              </a:rPr>
              <a:t>陳昱佑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zh-TW" altLang="en-US" dirty="0" smtClean="0"/>
              <a:t>研究原理的探討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Classical GR&amp;R </a:t>
            </a:r>
            <a:r>
              <a:rPr lang="zh-TW" altLang="en-US" dirty="0" smtClean="0"/>
              <a:t>法</a:t>
            </a:r>
            <a:endParaRPr lang="en-US" altLang="zh-TW" dirty="0" smtClean="0"/>
          </a:p>
          <a:p>
            <a:pPr>
              <a:buNone/>
            </a:pPr>
            <a:r>
              <a:rPr lang="en-US" dirty="0" smtClean="0"/>
              <a:t>Step2</a:t>
            </a:r>
            <a:r>
              <a:rPr lang="zh-TW" altLang="en-US" dirty="0" smtClean="0"/>
              <a:t>接下來，進行再現性的估計：</a:t>
            </a: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其中     為以操作員重複量測樣本所得的平均全距</a:t>
            </a:r>
          </a:p>
          <a:p>
            <a:pPr>
              <a:buNone/>
            </a:pPr>
            <a:endParaRPr lang="zh-TW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3140968"/>
            <a:ext cx="3200422" cy="500066"/>
          </a:xfrm>
          <a:prstGeom prst="rect">
            <a:avLst/>
          </a:prstGeom>
          <a:noFill/>
        </p:spPr>
      </p:pic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4005064"/>
            <a:ext cx="3071834" cy="714380"/>
          </a:xfrm>
          <a:prstGeom prst="rect">
            <a:avLst/>
          </a:prstGeom>
          <a:noFill/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4857760"/>
            <a:ext cx="432048" cy="482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zh-TW" altLang="en-US" dirty="0" smtClean="0"/>
              <a:t>研究原理的探討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Classical GR&amp;R </a:t>
            </a:r>
            <a:r>
              <a:rPr lang="zh-TW" altLang="en-US" dirty="0" smtClean="0"/>
              <a:t>法</a:t>
            </a: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Step3</a:t>
            </a:r>
            <a:r>
              <a:rPr lang="zh-TW" altLang="zh-TW" dirty="0" smtClean="0"/>
              <a:t>最後來估計量具</a:t>
            </a:r>
            <a:r>
              <a:rPr lang="en-US" altLang="zh-TW" dirty="0" smtClean="0"/>
              <a:t>(Gauge)</a:t>
            </a:r>
            <a:r>
              <a:rPr lang="zh-TW" altLang="zh-TW" dirty="0" smtClean="0"/>
              <a:t>的總變異：</a:t>
            </a:r>
          </a:p>
          <a:p>
            <a:pPr>
              <a:buNone/>
            </a:pPr>
            <a:endParaRPr lang="zh-TW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140968"/>
            <a:ext cx="5832648" cy="552567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量測實驗的進行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755576" y="1340768"/>
            <a:ext cx="734481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zh-TW" altLang="en-US" sz="3000" dirty="0" smtClean="0">
                <a:latin typeface="+mn-ea"/>
              </a:rPr>
              <a:t>前測實驗</a:t>
            </a:r>
            <a:endParaRPr lang="en-US" altLang="zh-TW" sz="3000" dirty="0" smtClean="0">
              <a:latin typeface="+mn-ea"/>
            </a:endParaRPr>
          </a:p>
          <a:p>
            <a:pPr marL="342900" indent="-342900"/>
            <a:endParaRPr lang="en-US" altLang="zh-TW" sz="2000" dirty="0">
              <a:latin typeface="+mn-ea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zh-TW" altLang="en-US" sz="2000" dirty="0" smtClean="0">
                <a:latin typeface="+mn-ea"/>
              </a:rPr>
              <a:t>厚度與重量的量測標準</a:t>
            </a:r>
            <a:endParaRPr lang="en-US" altLang="zh-TW" sz="2000" dirty="0" smtClean="0">
              <a:latin typeface="+mn-ea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TW" sz="2000" dirty="0" err="1" smtClean="0">
                <a:latin typeface="+mn-ea"/>
              </a:rPr>
              <a:t>n,p,k</a:t>
            </a:r>
            <a:r>
              <a:rPr lang="zh-TW" altLang="en-US" sz="2000" dirty="0" smtClean="0">
                <a:latin typeface="+mn-ea"/>
              </a:rPr>
              <a:t>的決定</a:t>
            </a:r>
            <a:endParaRPr lang="en-US" altLang="zh-TW" sz="2000" dirty="0" smtClean="0">
              <a:latin typeface="+mn-ea"/>
            </a:endParaRPr>
          </a:p>
          <a:p>
            <a:pPr marL="342900" indent="-342900"/>
            <a:endParaRPr lang="en-US" altLang="zh-TW" sz="2000" dirty="0" smtClean="0">
              <a:latin typeface="+mn-ea"/>
            </a:endParaRPr>
          </a:p>
          <a:p>
            <a:pPr marL="342900" indent="-342900">
              <a:buFont typeface="Arial" pitchFamily="34" charset="0"/>
              <a:buChar char="•"/>
            </a:pPr>
            <a:endParaRPr lang="en-US" altLang="zh-TW" sz="2000" dirty="0" smtClean="0">
              <a:latin typeface="+mn-ea"/>
            </a:endParaRPr>
          </a:p>
          <a:p>
            <a:pPr marL="342900" indent="-342900"/>
            <a:endParaRPr lang="en-US" altLang="zh-TW" dirty="0" smtClean="0"/>
          </a:p>
          <a:p>
            <a:pPr marL="342900" indent="-342900"/>
            <a:endParaRPr lang="en-US" altLang="zh-TW" dirty="0" smtClean="0"/>
          </a:p>
          <a:p>
            <a:pPr marL="342900" indent="-342900">
              <a:buFont typeface="+mj-ea"/>
              <a:buAutoNum type="ea1ChtPeriod"/>
            </a:pPr>
            <a:endParaRPr lang="zh-TW" altLang="en-US" dirty="0"/>
          </a:p>
        </p:txBody>
      </p:sp>
      <p:pic>
        <p:nvPicPr>
          <p:cNvPr id="7" name="圖片 6" descr="DSC018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2996952"/>
            <a:ext cx="6228184" cy="3689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88640"/>
            <a:ext cx="50673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圖片 2" descr="DSC018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348880"/>
            <a:ext cx="4032448" cy="4346082"/>
          </a:xfrm>
          <a:prstGeom prst="rect">
            <a:avLst/>
          </a:prstGeom>
        </p:spPr>
      </p:pic>
      <p:pic>
        <p:nvPicPr>
          <p:cNvPr id="4" name="圖片 3" descr="DSC018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2348880"/>
            <a:ext cx="4032448" cy="4339495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39552" y="476672"/>
            <a:ext cx="7272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000" dirty="0" smtClean="0">
                <a:latin typeface="+mn-ea"/>
              </a:rPr>
              <a:t>實驗步驟</a:t>
            </a:r>
            <a:endParaRPr lang="en-US" altLang="zh-TW" sz="3000" dirty="0" smtClean="0">
              <a:latin typeface="+mn-ea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>
                <a:latin typeface="+mn-ea"/>
              </a:rPr>
              <a:t>決定</a:t>
            </a:r>
            <a:r>
              <a:rPr lang="zh-TW" altLang="en-US" sz="2000" dirty="0" smtClean="0">
                <a:latin typeface="+mn-ea"/>
              </a:rPr>
              <a:t>順序</a:t>
            </a:r>
            <a:endParaRPr lang="en-US" altLang="zh-TW" sz="2000" dirty="0" smtClean="0">
              <a:latin typeface="+mn-ea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 smtClean="0">
                <a:latin typeface="+mn-ea"/>
              </a:rPr>
              <a:t>量測開始</a:t>
            </a:r>
            <a:endParaRPr lang="en-US" altLang="zh-TW" sz="2000" dirty="0" smtClean="0">
              <a:latin typeface="+mn-ea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>
                <a:latin typeface="+mn-ea"/>
              </a:rPr>
              <a:t>分析</a:t>
            </a:r>
            <a:endParaRPr lang="en-US" altLang="zh-TW" sz="2000" dirty="0" smtClean="0">
              <a:latin typeface="+mn-ea"/>
            </a:endParaRP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14350" indent="-514350"/>
            <a:r>
              <a:rPr lang="zh-TW" altLang="en-US" dirty="0" smtClean="0"/>
              <a:t>實際資料分析</a:t>
            </a:r>
            <a:r>
              <a:rPr lang="en-US" altLang="zh-TW" dirty="0" smtClean="0"/>
              <a:t>-</a:t>
            </a:r>
            <a:r>
              <a:rPr lang="zh-TW" altLang="en-US" dirty="0" smtClean="0"/>
              <a:t>厚度 </a:t>
            </a:r>
            <a:r>
              <a:rPr lang="en-US" altLang="zh-TW" dirty="0" smtClean="0"/>
              <a:t>by ANOVA</a:t>
            </a:r>
            <a:r>
              <a:rPr lang="zh-TW" altLang="en-US" dirty="0" smtClean="0"/>
              <a:t>法</a:t>
            </a:r>
            <a:endParaRPr lang="en-US" altLang="zh-TW" dirty="0" smtClean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000372"/>
            <a:ext cx="5000660" cy="138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142984"/>
            <a:ext cx="505841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429132"/>
            <a:ext cx="3738715" cy="373872"/>
          </a:xfrm>
          <a:prstGeom prst="rect">
            <a:avLst/>
          </a:prstGeom>
          <a:noFill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5357826"/>
            <a:ext cx="5406590" cy="345421"/>
          </a:xfrm>
          <a:prstGeom prst="rect">
            <a:avLst/>
          </a:prstGeom>
          <a:noFill/>
        </p:spPr>
      </p:pic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0" y="123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4857752" y="2000240"/>
            <a:ext cx="792088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857760"/>
            <a:ext cx="4770900" cy="500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14350" indent="-514350"/>
            <a:r>
              <a:rPr lang="zh-TW" altLang="en-US" dirty="0" smtClean="0"/>
              <a:t>實際資料分析</a:t>
            </a:r>
            <a:r>
              <a:rPr lang="en-US" altLang="zh-TW" dirty="0" smtClean="0"/>
              <a:t>-</a:t>
            </a:r>
            <a:r>
              <a:rPr lang="zh-TW" altLang="en-US" dirty="0" smtClean="0"/>
              <a:t>厚度 </a:t>
            </a:r>
            <a:r>
              <a:rPr lang="en-US" altLang="zh-TW" dirty="0" smtClean="0"/>
              <a:t>by ANOVA</a:t>
            </a:r>
            <a:r>
              <a:rPr lang="zh-TW" altLang="en-US" dirty="0" smtClean="0"/>
              <a:t>法</a:t>
            </a:r>
            <a:endParaRPr lang="en-US" altLang="zh-TW" dirty="0" smtClean="0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0" y="123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" name="內容版面配置區 11"/>
          <p:cNvSpPr>
            <a:spLocks noGrp="1"/>
          </p:cNvSpPr>
          <p:nvPr>
            <p:ph idx="1"/>
          </p:nvPr>
        </p:nvSpPr>
        <p:spPr>
          <a:xfrm flipH="1" flipV="1">
            <a:off x="1142976" y="6248400"/>
            <a:ext cx="292632" cy="180996"/>
          </a:xfrm>
        </p:spPr>
        <p:txBody>
          <a:bodyPr>
            <a:normAutofit fontScale="25000" lnSpcReduction="20000"/>
          </a:bodyPr>
          <a:lstStyle/>
          <a:p>
            <a:endParaRPr lang="zh-TW" altLang="en-US" dirty="0"/>
          </a:p>
        </p:txBody>
      </p:sp>
      <p:pic>
        <p:nvPicPr>
          <p:cNvPr id="13" name="圖片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285860"/>
            <a:ext cx="571504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橢圓 10"/>
          <p:cNvSpPr/>
          <p:nvPr/>
        </p:nvSpPr>
        <p:spPr>
          <a:xfrm>
            <a:off x="4143372" y="5715016"/>
            <a:ext cx="28575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/>
          <p:cNvSpPr/>
          <p:nvPr/>
        </p:nvSpPr>
        <p:spPr>
          <a:xfrm>
            <a:off x="6572264" y="4357694"/>
            <a:ext cx="57150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14350" indent="-514350"/>
            <a:r>
              <a:rPr lang="zh-TW" altLang="en-US" dirty="0" smtClean="0"/>
              <a:t>實際資料分析</a:t>
            </a:r>
            <a:r>
              <a:rPr lang="en-US" altLang="zh-TW" dirty="0" smtClean="0"/>
              <a:t>-</a:t>
            </a:r>
            <a:r>
              <a:rPr lang="zh-TW" altLang="en-US" dirty="0" smtClean="0"/>
              <a:t>厚度 </a:t>
            </a:r>
            <a:r>
              <a:rPr lang="en-US" altLang="zh-TW" dirty="0" smtClean="0"/>
              <a:t>by ANOVA</a:t>
            </a:r>
            <a:r>
              <a:rPr lang="zh-TW" altLang="en-US" dirty="0" smtClean="0"/>
              <a:t>法</a:t>
            </a:r>
            <a:endParaRPr lang="en-US" altLang="zh-TW" dirty="0" smtClean="0"/>
          </a:p>
        </p:txBody>
      </p:sp>
      <p:sp>
        <p:nvSpPr>
          <p:cNvPr id="14" name="內容版面配置區 13"/>
          <p:cNvSpPr>
            <a:spLocks noGrp="1"/>
          </p:cNvSpPr>
          <p:nvPr>
            <p:ph idx="1"/>
          </p:nvPr>
        </p:nvSpPr>
        <p:spPr>
          <a:xfrm flipV="1">
            <a:off x="1435608" y="6248400"/>
            <a:ext cx="278872" cy="10955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zh-TW" altLang="en-US" dirty="0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0" y="123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1927826" y="1500174"/>
          <a:ext cx="6358950" cy="4235474"/>
        </p:xfrm>
        <a:graphic>
          <a:graphicData uri="http://schemas.openxmlformats.org/presentationml/2006/ole">
            <p:oleObj spid="_x0000_s26630" name="Graph" r:id="rId3" imgW="5486400" imgH="3657600" progId="MtbGraph.Document.15">
              <p:embed/>
            </p:oleObj>
          </a:graphicData>
        </a:graphic>
      </p:graphicFrame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1857356" y="1500174"/>
          <a:ext cx="6408712" cy="4268619"/>
        </p:xfrm>
        <a:graphic>
          <a:graphicData uri="http://schemas.openxmlformats.org/presentationml/2006/ole">
            <p:oleObj spid="_x0000_s26627" name="Graph" r:id="rId4" imgW="5486400" imgH="3657600" progId="MtbGraph.Document.15">
              <p:embed/>
            </p:oleObj>
          </a:graphicData>
        </a:graphic>
      </p:graphicFrame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1857356" y="1500174"/>
          <a:ext cx="6429420" cy="4286280"/>
        </p:xfrm>
        <a:graphic>
          <a:graphicData uri="http://schemas.openxmlformats.org/presentationml/2006/ole">
            <p:oleObj spid="_x0000_s26632" name="Graph" r:id="rId5" imgW="5486400" imgH="3657600" progId="MtbGraph.Document.15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39748" cy="1143000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實際資料分析</a:t>
            </a:r>
            <a:r>
              <a:rPr lang="en-US" altLang="zh-TW" dirty="0" smtClean="0"/>
              <a:t>-</a:t>
            </a:r>
            <a:r>
              <a:rPr lang="zh-TW" altLang="en-US" dirty="0" smtClean="0"/>
              <a:t>厚度 </a:t>
            </a:r>
            <a:r>
              <a:rPr lang="en-US" altLang="zh-TW" dirty="0" smtClean="0"/>
              <a:t>by</a:t>
            </a:r>
            <a:r>
              <a:rPr lang="zh-TW" altLang="en-US" dirty="0" smtClean="0"/>
              <a:t>  </a:t>
            </a:r>
            <a:r>
              <a:rPr lang="en-US" altLang="zh-TW" dirty="0" smtClean="0"/>
              <a:t>GR&amp;R </a:t>
            </a:r>
            <a:r>
              <a:rPr lang="zh-TW" altLang="en-US" dirty="0" smtClean="0"/>
              <a:t>法</a:t>
            </a:r>
            <a:endParaRPr lang="zh-TW" altLang="en-US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593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42576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643182"/>
            <a:ext cx="42672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圖片 2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1285860"/>
            <a:ext cx="707236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橢圓 21"/>
          <p:cNvSpPr/>
          <p:nvPr/>
        </p:nvSpPr>
        <p:spPr>
          <a:xfrm>
            <a:off x="7643834" y="4500570"/>
            <a:ext cx="642942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4643438" y="5786454"/>
            <a:ext cx="28575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39748" cy="1143000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實際資料分析</a:t>
            </a:r>
            <a:r>
              <a:rPr lang="en-US" altLang="zh-TW" dirty="0" smtClean="0"/>
              <a:t>-</a:t>
            </a:r>
            <a:r>
              <a:rPr lang="zh-TW" altLang="en-US" dirty="0" smtClean="0"/>
              <a:t>厚度 </a:t>
            </a:r>
            <a:r>
              <a:rPr lang="en-US" altLang="zh-TW" dirty="0" smtClean="0"/>
              <a:t>by</a:t>
            </a:r>
            <a:r>
              <a:rPr lang="zh-TW" altLang="en-US" dirty="0" smtClean="0"/>
              <a:t>  </a:t>
            </a:r>
            <a:r>
              <a:rPr lang="en-US" altLang="zh-TW" dirty="0" smtClean="0"/>
              <a:t>GR&amp;R </a:t>
            </a:r>
            <a:r>
              <a:rPr lang="zh-TW" altLang="en-US" dirty="0" smtClean="0"/>
              <a:t>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TW" sz="1800" dirty="0" smtClean="0"/>
          </a:p>
          <a:p>
            <a:endParaRPr lang="en-US" altLang="zh-TW" sz="1800" dirty="0" smtClean="0"/>
          </a:p>
          <a:p>
            <a:r>
              <a:rPr lang="zh-TW" altLang="en-US" sz="1800" dirty="0" smtClean="0"/>
              <a:t>因此，重複性、再現性和量測總變異如下：</a:t>
            </a:r>
          </a:p>
          <a:p>
            <a:endParaRPr lang="zh-TW" altLang="en-US" sz="1800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1500174"/>
            <a:ext cx="4972050" cy="371475"/>
          </a:xfrm>
          <a:prstGeom prst="rect">
            <a:avLst/>
          </a:prstGeom>
          <a:noFill/>
        </p:spPr>
      </p:pic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1871649"/>
            <a:ext cx="3571875" cy="238125"/>
          </a:xfrm>
          <a:prstGeom prst="rect">
            <a:avLst/>
          </a:prstGeom>
          <a:noFill/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2643182"/>
            <a:ext cx="3552825" cy="552450"/>
          </a:xfrm>
          <a:prstGeom prst="rect">
            <a:avLst/>
          </a:prstGeom>
          <a:noFill/>
        </p:spPr>
      </p:pic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58376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3429000"/>
            <a:ext cx="3762375" cy="495300"/>
          </a:xfrm>
          <a:prstGeom prst="rect">
            <a:avLst/>
          </a:prstGeom>
          <a:noFill/>
        </p:spPr>
      </p:pic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838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58380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3" y="4286256"/>
            <a:ext cx="6385079" cy="642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14350" indent="-514350"/>
            <a:r>
              <a:rPr lang="zh-TW" altLang="en-US" dirty="0" smtClean="0"/>
              <a:t>實際資料分析</a:t>
            </a:r>
            <a:r>
              <a:rPr lang="en-US" altLang="zh-TW" dirty="0" smtClean="0"/>
              <a:t>-</a:t>
            </a:r>
            <a:r>
              <a:rPr lang="zh-TW" altLang="en-US" dirty="0" smtClean="0"/>
              <a:t>重量 </a:t>
            </a:r>
            <a:r>
              <a:rPr lang="en-US" altLang="zh-TW" dirty="0" smtClean="0"/>
              <a:t>by ANOVA</a:t>
            </a:r>
            <a:r>
              <a:rPr lang="zh-TW" altLang="en-US" dirty="0" smtClean="0"/>
              <a:t>法</a:t>
            </a:r>
            <a:endParaRPr lang="en-US" altLang="zh-TW" dirty="0" smtClean="0"/>
          </a:p>
        </p:txBody>
      </p:sp>
      <p:pic>
        <p:nvPicPr>
          <p:cNvPr id="15" name="內容版面配置區 1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5093684" cy="178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0" y="123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143248"/>
            <a:ext cx="4857784" cy="140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橢圓 16"/>
          <p:cNvSpPr/>
          <p:nvPr/>
        </p:nvSpPr>
        <p:spPr>
          <a:xfrm>
            <a:off x="5072066" y="2214554"/>
            <a:ext cx="571504" cy="14458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572008"/>
            <a:ext cx="3571900" cy="357190"/>
          </a:xfrm>
          <a:prstGeom prst="rect">
            <a:avLst/>
          </a:prstGeom>
          <a:noFill/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929198"/>
            <a:ext cx="3892406" cy="500066"/>
          </a:xfrm>
          <a:prstGeom prst="rect">
            <a:avLst/>
          </a:prstGeom>
          <a:noFill/>
        </p:spPr>
      </p:pic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5500702"/>
            <a:ext cx="5730570" cy="357190"/>
          </a:xfrm>
          <a:prstGeom prst="rect">
            <a:avLst/>
          </a:prstGeom>
          <a:noFill/>
        </p:spPr>
      </p:pic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大綱</a:t>
            </a:r>
            <a:endParaRPr lang="zh-TW" altLang="en-US" dirty="0"/>
          </a:p>
        </p:txBody>
      </p:sp>
      <p:sp>
        <p:nvSpPr>
          <p:cNvPr id="12" name="內容版面配置區 1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研究動機與目的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研究原理的探討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量測實驗的進行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實際資料分析</a:t>
            </a:r>
            <a:endParaRPr lang="en-US" altLang="zh-TW" dirty="0" smtClean="0"/>
          </a:p>
          <a:p>
            <a:pPr marL="514350" indent="-514350">
              <a:buFont typeface="+mj-lt"/>
              <a:buAutoNum type="arabicPeriod"/>
            </a:pPr>
            <a:r>
              <a:rPr lang="zh-TW" altLang="en-US" dirty="0" smtClean="0"/>
              <a:t>結論</a:t>
            </a: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14350" indent="-514350"/>
            <a:r>
              <a:rPr lang="zh-TW" altLang="en-US" dirty="0" smtClean="0"/>
              <a:t>實際資料分析</a:t>
            </a:r>
            <a:r>
              <a:rPr lang="en-US" altLang="zh-TW" dirty="0" smtClean="0"/>
              <a:t>-</a:t>
            </a:r>
            <a:r>
              <a:rPr lang="zh-TW" altLang="en-US" dirty="0" smtClean="0"/>
              <a:t>重量 </a:t>
            </a:r>
            <a:r>
              <a:rPr lang="en-US" altLang="zh-TW" dirty="0" smtClean="0"/>
              <a:t>by ANOVA</a:t>
            </a:r>
            <a:r>
              <a:rPr lang="zh-TW" altLang="en-US" dirty="0" smtClean="0"/>
              <a:t>法</a:t>
            </a:r>
            <a:endParaRPr lang="en-US" altLang="zh-TW" dirty="0" smtClean="0"/>
          </a:p>
        </p:txBody>
      </p:sp>
      <p:pic>
        <p:nvPicPr>
          <p:cNvPr id="15" name="內容版面配置區 1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5093684" cy="178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0" y="123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143248"/>
            <a:ext cx="4857784" cy="140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橢圓 16"/>
          <p:cNvSpPr/>
          <p:nvPr/>
        </p:nvSpPr>
        <p:spPr>
          <a:xfrm>
            <a:off x="5072066" y="2214554"/>
            <a:ext cx="571504" cy="14458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572008"/>
            <a:ext cx="3571900" cy="357190"/>
          </a:xfrm>
          <a:prstGeom prst="rect">
            <a:avLst/>
          </a:prstGeom>
          <a:noFill/>
        </p:spPr>
      </p:pic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929198"/>
            <a:ext cx="3892406" cy="500066"/>
          </a:xfrm>
          <a:prstGeom prst="rect">
            <a:avLst/>
          </a:prstGeom>
          <a:noFill/>
        </p:spPr>
      </p:pic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5500702"/>
            <a:ext cx="5730570" cy="357190"/>
          </a:xfrm>
          <a:prstGeom prst="rect">
            <a:avLst/>
          </a:prstGeom>
          <a:noFill/>
        </p:spPr>
      </p:pic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14350" indent="-514350"/>
            <a:r>
              <a:rPr lang="zh-TW" altLang="en-US" dirty="0" smtClean="0"/>
              <a:t>實際資料分析</a:t>
            </a:r>
            <a:r>
              <a:rPr lang="en-US" altLang="zh-TW" dirty="0" smtClean="0"/>
              <a:t>-</a:t>
            </a:r>
            <a:r>
              <a:rPr lang="zh-TW" altLang="en-US" dirty="0" smtClean="0"/>
              <a:t>重量 </a:t>
            </a:r>
            <a:r>
              <a:rPr lang="en-US" altLang="zh-TW" dirty="0" smtClean="0"/>
              <a:t>by ANOVA</a:t>
            </a:r>
            <a:r>
              <a:rPr lang="zh-TW" altLang="en-US" dirty="0" smtClean="0"/>
              <a:t>法</a:t>
            </a:r>
            <a:endParaRPr lang="en-US" altLang="zh-TW" dirty="0" smtClean="0"/>
          </a:p>
        </p:txBody>
      </p:sp>
      <p:pic>
        <p:nvPicPr>
          <p:cNvPr id="13" name="內容版面配置區 1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428736"/>
            <a:ext cx="486784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0" y="123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6429388" y="2857496"/>
            <a:ext cx="857256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/>
          <p:cNvSpPr/>
          <p:nvPr/>
        </p:nvSpPr>
        <p:spPr>
          <a:xfrm>
            <a:off x="6000760" y="5357826"/>
            <a:ext cx="571504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14350" indent="-514350"/>
            <a:r>
              <a:rPr lang="zh-TW" altLang="en-US" dirty="0" smtClean="0"/>
              <a:t>實際資料分析</a:t>
            </a:r>
            <a:r>
              <a:rPr lang="en-US" altLang="zh-TW" dirty="0" smtClean="0"/>
              <a:t>-</a:t>
            </a:r>
            <a:r>
              <a:rPr lang="zh-TW" altLang="en-US" dirty="0" smtClean="0"/>
              <a:t>重量 </a:t>
            </a:r>
            <a:r>
              <a:rPr lang="en-US" altLang="zh-TW" dirty="0" smtClean="0"/>
              <a:t>by ANOVA</a:t>
            </a:r>
            <a:r>
              <a:rPr lang="zh-TW" altLang="en-US" dirty="0" smtClean="0"/>
              <a:t>法</a:t>
            </a:r>
            <a:endParaRPr lang="en-US" altLang="zh-TW" dirty="0" smtClean="0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0" y="123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1714480" y="1500174"/>
          <a:ext cx="6419850" cy="4276725"/>
        </p:xfrm>
        <a:graphic>
          <a:graphicData uri="http://schemas.openxmlformats.org/presentationml/2006/ole">
            <p:oleObj spid="_x0000_s28679" name="Graph" r:id="rId3" imgW="5486400" imgH="3657600" progId="MtbGraph.Document.15">
              <p:embed/>
            </p:oleObj>
          </a:graphicData>
        </a:graphic>
      </p:graphicFrame>
      <p:graphicFrame>
        <p:nvGraphicFramePr>
          <p:cNvPr id="28678" name="Object 6"/>
          <p:cNvGraphicFramePr>
            <a:graphicFrameLocks noChangeAspect="1"/>
          </p:cNvGraphicFramePr>
          <p:nvPr/>
        </p:nvGraphicFramePr>
        <p:xfrm>
          <a:off x="1714480" y="1500174"/>
          <a:ext cx="6429420" cy="4282412"/>
        </p:xfrm>
        <a:graphic>
          <a:graphicData uri="http://schemas.openxmlformats.org/presentationml/2006/ole">
            <p:oleObj spid="_x0000_s28678" name="Graph" r:id="rId4" imgW="5486400" imgH="3657600" progId="MtbGraph.Document.15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39748" cy="1143000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實際資料分析</a:t>
            </a:r>
            <a:r>
              <a:rPr lang="en-US" altLang="zh-TW" dirty="0" smtClean="0"/>
              <a:t>-</a:t>
            </a:r>
            <a:r>
              <a:rPr lang="zh-TW" altLang="en-US" dirty="0" smtClean="0"/>
              <a:t>重量 </a:t>
            </a:r>
            <a:r>
              <a:rPr lang="en-US" altLang="zh-TW" dirty="0" smtClean="0"/>
              <a:t>by</a:t>
            </a:r>
            <a:r>
              <a:rPr lang="zh-TW" altLang="en-US" dirty="0" smtClean="0"/>
              <a:t>  </a:t>
            </a:r>
            <a:r>
              <a:rPr lang="en-US" altLang="zh-TW" dirty="0" smtClean="0"/>
              <a:t>GR&amp;R </a:t>
            </a:r>
            <a:r>
              <a:rPr lang="zh-TW" altLang="en-US" dirty="0" smtClean="0"/>
              <a:t>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142984"/>
            <a:ext cx="43910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071810"/>
            <a:ext cx="437197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圖片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285860"/>
            <a:ext cx="7038999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橢圓 10"/>
          <p:cNvSpPr/>
          <p:nvPr/>
        </p:nvSpPr>
        <p:spPr>
          <a:xfrm>
            <a:off x="6215074" y="2928934"/>
            <a:ext cx="92869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/>
          <p:cNvSpPr/>
          <p:nvPr/>
        </p:nvSpPr>
        <p:spPr>
          <a:xfrm>
            <a:off x="5500694" y="6000768"/>
            <a:ext cx="57150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39748" cy="1143000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實際資料分析</a:t>
            </a:r>
            <a:r>
              <a:rPr lang="en-US" altLang="zh-TW" dirty="0" smtClean="0"/>
              <a:t>-</a:t>
            </a:r>
            <a:r>
              <a:rPr lang="zh-TW" altLang="en-US" dirty="0" smtClean="0"/>
              <a:t>重量 </a:t>
            </a:r>
            <a:r>
              <a:rPr lang="en-US" altLang="zh-TW" dirty="0" smtClean="0"/>
              <a:t>by</a:t>
            </a:r>
            <a:r>
              <a:rPr lang="zh-TW" altLang="en-US" dirty="0" smtClean="0"/>
              <a:t>  </a:t>
            </a:r>
            <a:r>
              <a:rPr lang="en-US" altLang="zh-TW" dirty="0" smtClean="0"/>
              <a:t>GR&amp;R </a:t>
            </a:r>
            <a:r>
              <a:rPr lang="zh-TW" altLang="en-US" dirty="0" smtClean="0"/>
              <a:t>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TW" sz="1800" dirty="0" smtClean="0"/>
          </a:p>
          <a:p>
            <a:endParaRPr lang="en-US" altLang="zh-TW" sz="1800" dirty="0" smtClean="0"/>
          </a:p>
          <a:p>
            <a:endParaRPr lang="en-US" altLang="zh-TW" sz="1800" dirty="0" smtClean="0"/>
          </a:p>
          <a:p>
            <a:r>
              <a:rPr lang="zh-TW" altLang="en-US" sz="1800" dirty="0" smtClean="0"/>
              <a:t>因此，重複性、再現性和量測總變異如下：</a:t>
            </a:r>
          </a:p>
          <a:p>
            <a:endParaRPr lang="en-US" altLang="zh-TW" sz="1800" dirty="0" smtClean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1571612"/>
            <a:ext cx="4972050" cy="323850"/>
          </a:xfrm>
          <a:prstGeom prst="rect">
            <a:avLst/>
          </a:prstGeom>
          <a:noFill/>
        </p:spPr>
      </p:pic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071678"/>
            <a:ext cx="3781425" cy="209550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990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57363" name="Picture 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3000372"/>
            <a:ext cx="2838450" cy="361950"/>
          </a:xfrm>
          <a:prstGeom prst="rect">
            <a:avLst/>
          </a:prstGeom>
          <a:noFill/>
        </p:spPr>
      </p:pic>
      <p:pic>
        <p:nvPicPr>
          <p:cNvPr id="57362" name="Picture 1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3714752"/>
            <a:ext cx="3019425" cy="333375"/>
          </a:xfrm>
          <a:prstGeom prst="rect">
            <a:avLst/>
          </a:prstGeom>
          <a:noFill/>
        </p:spPr>
      </p:pic>
      <p:pic>
        <p:nvPicPr>
          <p:cNvPr id="57361" name="Picture 1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214818"/>
            <a:ext cx="5486400" cy="638175"/>
          </a:xfrm>
          <a:prstGeom prst="rect">
            <a:avLst/>
          </a:prstGeom>
          <a:noFill/>
        </p:spPr>
      </p:pic>
      <p:sp>
        <p:nvSpPr>
          <p:cNvPr id="5736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0" y="819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 </a:t>
            </a:r>
            <a:endParaRPr kumimoji="1" lang="en-US" altLang="zh-TW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7366" name="Rectangle 22"/>
          <p:cNvSpPr>
            <a:spLocks noChangeArrowheads="1"/>
          </p:cNvSpPr>
          <p:nvPr/>
        </p:nvSpPr>
        <p:spPr bwMode="auto">
          <a:xfrm>
            <a:off x="0" y="1152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 </a:t>
            </a:r>
            <a:endParaRPr kumimoji="1" lang="en-US" altLang="zh-TW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57367" name="Rectangle 23"/>
          <p:cNvSpPr>
            <a:spLocks noChangeArrowheads="1"/>
          </p:cNvSpPr>
          <p:nvPr/>
        </p:nvSpPr>
        <p:spPr bwMode="auto">
          <a:xfrm>
            <a:off x="0" y="1790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zh-TW" altLang="en-US" dirty="0" smtClean="0"/>
              <a:t>結論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量測員的訓練</a:t>
            </a:r>
            <a:endParaRPr lang="en-US" altLang="zh-TW" dirty="0" smtClean="0"/>
          </a:p>
          <a:p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r>
              <a:rPr lang="zh-TW" altLang="en-US" dirty="0" smtClean="0"/>
              <a:t>製程的改進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參考文獻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TW" altLang="en-US" sz="3000" dirty="0" smtClean="0"/>
              <a:t>潘浙楠，</a:t>
            </a:r>
            <a:r>
              <a:rPr lang="en-US" altLang="zh-TW" sz="3000" dirty="0" smtClean="0"/>
              <a:t>2009</a:t>
            </a:r>
            <a:r>
              <a:rPr lang="zh-TW" altLang="en-US" sz="3000" dirty="0" smtClean="0"/>
              <a:t>，品質管理</a:t>
            </a:r>
            <a:r>
              <a:rPr lang="en-US" altLang="zh-TW" sz="3000" dirty="0" smtClean="0"/>
              <a:t>—</a:t>
            </a:r>
            <a:r>
              <a:rPr lang="zh-TW" altLang="en-US" sz="3000" dirty="0" smtClean="0"/>
              <a:t>理論與實務二版，華泰書局  </a:t>
            </a:r>
            <a:endParaRPr lang="en-US" altLang="zh-TW" sz="3000" dirty="0" smtClean="0"/>
          </a:p>
          <a:p>
            <a:endParaRPr lang="en-US" altLang="zh-TW" sz="3000" dirty="0" smtClean="0"/>
          </a:p>
          <a:p>
            <a:r>
              <a:rPr lang="zh-TW" altLang="en-US" sz="3000" dirty="0" smtClean="0"/>
              <a:t>江巧玉，</a:t>
            </a:r>
            <a:r>
              <a:rPr lang="en-US" altLang="zh-TW" sz="3000" dirty="0" smtClean="0"/>
              <a:t>2002</a:t>
            </a:r>
            <a:r>
              <a:rPr lang="zh-TW" altLang="en-US" sz="3000" dirty="0" smtClean="0"/>
              <a:t>，量測系統重複性與再現性的分析研究，國立成功大學統計系碩士論文</a:t>
            </a:r>
            <a:endParaRPr lang="en-US" altLang="zh-TW" sz="3000" dirty="0" smtClean="0"/>
          </a:p>
          <a:p>
            <a:endParaRPr lang="en-US" altLang="zh-TW" sz="3000" dirty="0" smtClean="0"/>
          </a:p>
          <a:p>
            <a:r>
              <a:rPr lang="en-US" altLang="zh-TW" sz="2800" dirty="0" smtClean="0">
                <a:hlinkClick r:id="rId2"/>
              </a:rPr>
              <a:t>http://www.mit.net.tw/c-mit/c-Production-DVD.php</a:t>
            </a:r>
            <a:endParaRPr lang="en-US" altLang="zh-TW" sz="3000" dirty="0" smtClean="0"/>
          </a:p>
          <a:p>
            <a:endParaRPr lang="en-US" altLang="zh-TW" dirty="0" smtClean="0"/>
          </a:p>
          <a:p>
            <a:r>
              <a:rPr lang="en-US" altLang="zh-TW" dirty="0" smtClean="0">
                <a:hlinkClick r:id="rId3"/>
              </a:rPr>
              <a:t>http://www.hoyo.idv.tw/www/data/dvd.htm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zh-TW" altLang="en-US" dirty="0" smtClean="0"/>
              <a:t>研究動機與目的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動機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</a:t>
            </a:r>
            <a:r>
              <a:rPr lang="zh-TW" altLang="en-US" sz="2000" dirty="0" smtClean="0"/>
              <a:t> 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</a:t>
            </a:r>
            <a:r>
              <a:rPr lang="zh-TW" altLang="en-US" sz="2000" dirty="0" smtClean="0"/>
              <a:t> </a:t>
            </a:r>
            <a:r>
              <a:rPr lang="zh-TW" altLang="en-US" dirty="0" smtClean="0"/>
              <a:t>  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目的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</a:t>
            </a:r>
            <a:r>
              <a:rPr lang="zh-TW" altLang="en-US" sz="2000" dirty="0" smtClean="0"/>
              <a:t>應用所學</a:t>
            </a:r>
            <a:endParaRPr lang="en-US" altLang="zh-TW" sz="2000" dirty="0" smtClean="0"/>
          </a:p>
          <a:p>
            <a:pPr>
              <a:buNone/>
            </a:pPr>
            <a:r>
              <a:rPr lang="zh-TW" altLang="en-US" sz="2000" dirty="0" smtClean="0"/>
              <a:t>     </a:t>
            </a:r>
            <a:endParaRPr lang="en-US" altLang="zh-TW" sz="2000" dirty="0" smtClean="0"/>
          </a:p>
          <a:p>
            <a:pPr>
              <a:buNone/>
            </a:pPr>
            <a:r>
              <a:rPr lang="zh-TW" altLang="en-US" sz="2000" dirty="0" smtClean="0"/>
              <a:t>     出於好奇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研究動機與目的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TW" b="1" dirty="0" smtClean="0"/>
              <a:t>DVD </a:t>
            </a:r>
            <a:r>
              <a:rPr lang="zh-TW" altLang="en-US" b="1" dirty="0" smtClean="0"/>
              <a:t>製造過程</a:t>
            </a:r>
            <a:endParaRPr lang="en-US" altLang="zh-TW" b="1" dirty="0" smtClean="0"/>
          </a:p>
          <a:p>
            <a:r>
              <a:rPr lang="zh-TW" altLang="en-US" dirty="0" smtClean="0"/>
              <a:t>玻璃基板 </a:t>
            </a:r>
            <a:r>
              <a:rPr lang="en-US" altLang="zh-TW" dirty="0" smtClean="0"/>
              <a:t>(GLASS MASTER)</a:t>
            </a:r>
            <a:endParaRPr lang="zh-TW" altLang="en-US" dirty="0" smtClean="0"/>
          </a:p>
          <a:p>
            <a:r>
              <a:rPr lang="zh-TW" altLang="en-US" dirty="0" smtClean="0"/>
              <a:t>反射模 </a:t>
            </a:r>
            <a:r>
              <a:rPr lang="en-US" altLang="zh-TW" dirty="0" smtClean="0"/>
              <a:t>(PR COATING)</a:t>
            </a:r>
          </a:p>
          <a:p>
            <a:r>
              <a:rPr lang="zh-TW" altLang="en-US" dirty="0" smtClean="0"/>
              <a:t>曝光與顯影 </a:t>
            </a:r>
            <a:r>
              <a:rPr lang="en-US" altLang="zh-TW" dirty="0" smtClean="0"/>
              <a:t>(EXPOSING AND DEVELOPING)</a:t>
            </a:r>
          </a:p>
          <a:p>
            <a:r>
              <a:rPr lang="zh-TW" altLang="en-US" dirty="0" smtClean="0"/>
              <a:t>電鍍 </a:t>
            </a:r>
            <a:r>
              <a:rPr lang="en-US" altLang="zh-TW" dirty="0" smtClean="0"/>
              <a:t>(METALIZING)</a:t>
            </a:r>
          </a:p>
          <a:p>
            <a:r>
              <a:rPr lang="zh-TW" altLang="en-US" dirty="0" smtClean="0"/>
              <a:t>壓模 </a:t>
            </a:r>
            <a:r>
              <a:rPr lang="en-US" altLang="zh-TW" dirty="0" smtClean="0"/>
              <a:t>(STAMPER)</a:t>
            </a:r>
          </a:p>
          <a:p>
            <a:r>
              <a:rPr lang="zh-TW" altLang="en-US" dirty="0" smtClean="0"/>
              <a:t>射出成型 </a:t>
            </a:r>
            <a:r>
              <a:rPr lang="en-US" altLang="zh-TW" dirty="0" smtClean="0"/>
              <a:t>(INJECTION MOLDING)</a:t>
            </a:r>
          </a:p>
          <a:p>
            <a:r>
              <a:rPr lang="zh-TW" altLang="en-US" dirty="0" smtClean="0"/>
              <a:t>噴鍍 </a:t>
            </a:r>
            <a:r>
              <a:rPr lang="en-US" altLang="zh-TW" dirty="0" smtClean="0"/>
              <a:t>(SPUTTERING)</a:t>
            </a:r>
            <a:endParaRPr lang="zh-TW" altLang="en-US" dirty="0" smtClean="0"/>
          </a:p>
          <a:p>
            <a:r>
              <a:rPr lang="zh-TW" altLang="en-US" dirty="0" smtClean="0"/>
              <a:t>貼合 </a:t>
            </a:r>
            <a:r>
              <a:rPr lang="en-US" altLang="zh-TW" dirty="0" smtClean="0"/>
              <a:t>(BONDING)</a:t>
            </a:r>
          </a:p>
          <a:p>
            <a:r>
              <a:rPr lang="zh-TW" altLang="en-US" dirty="0" smtClean="0"/>
              <a:t>印刷 </a:t>
            </a:r>
            <a:r>
              <a:rPr lang="en-US" altLang="zh-TW" dirty="0" smtClean="0"/>
              <a:t>(PRINTING)</a:t>
            </a:r>
            <a:endParaRPr lang="zh-TW" altLang="en-US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zh-TW" altLang="en-US" dirty="0" smtClean="0"/>
              <a:t>研究動機與目的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要因分析圖</a:t>
            </a:r>
            <a:endParaRPr lang="zh-TW" alt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276872"/>
            <a:ext cx="7709495" cy="4394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zh-TW" altLang="en-US" dirty="0" smtClean="0"/>
              <a:t>研究原理的探討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077544"/>
          </a:xfrm>
        </p:spPr>
        <p:txBody>
          <a:bodyPr/>
          <a:lstStyle/>
          <a:p>
            <a:r>
              <a:rPr lang="en-US" altLang="zh-TW" dirty="0" smtClean="0"/>
              <a:t>ANOVA</a:t>
            </a:r>
            <a:r>
              <a:rPr lang="zh-TW" altLang="en-US" dirty="0" smtClean="0"/>
              <a:t> 法</a:t>
            </a:r>
            <a:endParaRPr lang="en-US" altLang="zh-TW" dirty="0" smtClean="0"/>
          </a:p>
          <a:p>
            <a:endParaRPr lang="en-US" altLang="zh-TW" dirty="0" smtClean="0"/>
          </a:p>
          <a:p>
            <a:pPr lvl="0">
              <a:buNone/>
            </a:pPr>
            <a:r>
              <a:rPr kumimoji="1" lang="en-US" altLang="zh-TW" sz="1100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model</a:t>
            </a:r>
            <a:r>
              <a:rPr kumimoji="1" lang="zh-TW" altLang="en-US" sz="1100" dirty="0" smtClean="0"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符號之意義：</a:t>
            </a:r>
            <a:endParaRPr kumimoji="1" lang="zh-TW" altLang="en-US" sz="600" dirty="0" smtClean="0">
              <a:latin typeface="Arial" pitchFamily="34" charset="0"/>
              <a:ea typeface="新細明體" pitchFamily="18" charset="-120"/>
            </a:endParaRPr>
          </a:p>
          <a:p>
            <a:pPr>
              <a:buNone/>
            </a:pPr>
            <a:endParaRPr lang="en-US" altLang="zh-TW" sz="1100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sz="1100" dirty="0"/>
          </a:p>
          <a:p>
            <a:pPr>
              <a:buNone/>
            </a:pPr>
            <a:r>
              <a:rPr lang="en-US" altLang="zh-TW" sz="1100" dirty="0" smtClean="0"/>
              <a:t>model</a:t>
            </a:r>
            <a:r>
              <a:rPr lang="zh-TW" altLang="zh-TW" sz="1100" dirty="0" smtClean="0"/>
              <a:t>的基本假設：</a:t>
            </a:r>
          </a:p>
          <a:p>
            <a:pPr lvl="0">
              <a:buNone/>
            </a:pPr>
            <a:r>
              <a:rPr lang="en-US" altLang="zh-TW" sz="1100" dirty="0" smtClean="0"/>
              <a:t>     </a:t>
            </a:r>
            <a:r>
              <a:rPr lang="zh-TW" altLang="zh-TW" sz="1100" dirty="0" smtClean="0"/>
              <a:t>量測樣本為隨機取得，而且彼此獨立</a:t>
            </a:r>
          </a:p>
          <a:p>
            <a:pPr>
              <a:buNone/>
            </a:pPr>
            <a:endParaRPr lang="en-US" altLang="zh-TW" sz="1100" dirty="0" smtClean="0"/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1971564"/>
            <a:ext cx="6048672" cy="857758"/>
          </a:xfrm>
          <a:prstGeom prst="rect">
            <a:avLst/>
          </a:prstGeom>
          <a:noFill/>
        </p:spPr>
      </p:pic>
      <p:pic>
        <p:nvPicPr>
          <p:cNvPr id="34879" name="Picture 6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2924944"/>
            <a:ext cx="171450" cy="190500"/>
          </a:xfrm>
          <a:prstGeom prst="rect">
            <a:avLst/>
          </a:prstGeom>
          <a:noFill/>
        </p:spPr>
      </p:pic>
      <p:pic>
        <p:nvPicPr>
          <p:cNvPr id="34878" name="Picture 6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115444"/>
            <a:ext cx="161925" cy="238125"/>
          </a:xfrm>
          <a:prstGeom prst="rect">
            <a:avLst/>
          </a:prstGeom>
          <a:noFill/>
        </p:spPr>
      </p:pic>
      <p:pic>
        <p:nvPicPr>
          <p:cNvPr id="34877" name="Picture 6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353569"/>
            <a:ext cx="123825" cy="190500"/>
          </a:xfrm>
          <a:prstGeom prst="rect">
            <a:avLst/>
          </a:prstGeom>
          <a:noFill/>
        </p:spPr>
      </p:pic>
      <p:pic>
        <p:nvPicPr>
          <p:cNvPr id="34876" name="Picture 6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544069"/>
            <a:ext cx="133350" cy="190500"/>
          </a:xfrm>
          <a:prstGeom prst="rect">
            <a:avLst/>
          </a:prstGeom>
          <a:noFill/>
        </p:spPr>
      </p:pic>
      <p:pic>
        <p:nvPicPr>
          <p:cNvPr id="34875" name="Picture 5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734569"/>
            <a:ext cx="400050" cy="190500"/>
          </a:xfrm>
          <a:prstGeom prst="rect">
            <a:avLst/>
          </a:prstGeom>
          <a:noFill/>
        </p:spPr>
      </p:pic>
      <p:pic>
        <p:nvPicPr>
          <p:cNvPr id="34874" name="Picture 5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907904"/>
            <a:ext cx="190500" cy="190500"/>
          </a:xfrm>
          <a:prstGeom prst="rect">
            <a:avLst/>
          </a:prstGeom>
          <a:noFill/>
        </p:spPr>
      </p:pic>
      <p:sp>
        <p:nvSpPr>
          <p:cNvPr id="34881" name="Rectangle 65"/>
          <p:cNvSpPr>
            <a:spLocks noChangeArrowheads="1"/>
          </p:cNvSpPr>
          <p:nvPr/>
        </p:nvSpPr>
        <p:spPr bwMode="auto">
          <a:xfrm>
            <a:off x="1979712" y="2852936"/>
            <a:ext cx="3852337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 </a:t>
            </a:r>
            <a:r>
              <a:rPr kumimoji="1" lang="zh-TW" altLang="en-US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：</a:t>
            </a:r>
            <a:r>
              <a:rPr kumimoji="1" lang="zh-TW" alt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由第</a:t>
            </a:r>
            <a:r>
              <a:rPr kumimoji="1" lang="en-US" altLang="zh-TW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j</a:t>
            </a:r>
            <a:r>
              <a:rPr kumimoji="1" lang="zh-TW" alt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個量測員第</a:t>
            </a:r>
            <a:r>
              <a:rPr kumimoji="1" lang="en-US" altLang="zh-TW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l</a:t>
            </a:r>
            <a:r>
              <a:rPr kumimoji="1" lang="zh-TW" alt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次量測第</a:t>
            </a:r>
            <a:r>
              <a:rPr kumimoji="1" lang="en-US" altLang="zh-TW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i</a:t>
            </a:r>
            <a:r>
              <a:rPr kumimoji="1" lang="zh-TW" alt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個產品之量測值</a:t>
            </a:r>
            <a:endParaRPr kumimoji="1" lang="zh-TW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882" name="Rectangle 66"/>
          <p:cNvSpPr>
            <a:spLocks noChangeArrowheads="1"/>
          </p:cNvSpPr>
          <p:nvPr/>
        </p:nvSpPr>
        <p:spPr bwMode="auto">
          <a:xfrm>
            <a:off x="1924472" y="337538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  </a:t>
            </a:r>
            <a:r>
              <a:rPr kumimoji="1" lang="zh-TW" alt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： 量測之平均</a:t>
            </a:r>
            <a:endParaRPr kumimoji="1" lang="zh-TW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883" name="Rectangle 67"/>
          <p:cNvSpPr>
            <a:spLocks noChangeArrowheads="1"/>
          </p:cNvSpPr>
          <p:nvPr/>
        </p:nvSpPr>
        <p:spPr bwMode="auto">
          <a:xfrm>
            <a:off x="1835696" y="3569677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   </a:t>
            </a:r>
            <a:r>
              <a:rPr kumimoji="1" lang="zh-TW" alt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：產品之效應</a:t>
            </a:r>
            <a:endParaRPr kumimoji="1" lang="zh-TW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884" name="Rectangle 68"/>
          <p:cNvSpPr>
            <a:spLocks noChangeArrowheads="1"/>
          </p:cNvSpPr>
          <p:nvPr/>
        </p:nvSpPr>
        <p:spPr bwMode="auto">
          <a:xfrm>
            <a:off x="1835696" y="3785701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   </a:t>
            </a:r>
            <a:r>
              <a:rPr kumimoji="1" lang="zh-TW" alt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：量測員之效應</a:t>
            </a:r>
            <a:endParaRPr kumimoji="1" lang="zh-TW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885" name="Rectangle 69"/>
          <p:cNvSpPr>
            <a:spLocks noChangeArrowheads="1"/>
          </p:cNvSpPr>
          <p:nvPr/>
        </p:nvSpPr>
        <p:spPr bwMode="auto">
          <a:xfrm>
            <a:off x="2123728" y="4001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</a:t>
            </a:r>
            <a:r>
              <a:rPr kumimoji="1" lang="zh-TW" alt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：產品與量測員之交互作用</a:t>
            </a:r>
            <a:endParaRPr kumimoji="1" lang="zh-TW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886" name="Rectangle 70"/>
          <p:cNvSpPr>
            <a:spLocks noChangeArrowheads="1"/>
          </p:cNvSpPr>
          <p:nvPr/>
        </p:nvSpPr>
        <p:spPr bwMode="auto">
          <a:xfrm>
            <a:off x="1907704" y="40737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    </a:t>
            </a:r>
            <a:r>
              <a:rPr kumimoji="1" lang="zh-TW" alt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標楷體" pitchFamily="65" charset="-120"/>
                <a:ea typeface="標楷體" pitchFamily="65" charset="-120"/>
                <a:cs typeface="Times New Roman" pitchFamily="18" charset="0"/>
              </a:rPr>
              <a:t>：重複量測之效應</a:t>
            </a:r>
            <a:endParaRPr kumimoji="1" lang="zh-TW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888" name="Rectangle 7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4893" name="Picture 7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5013176"/>
            <a:ext cx="2247900" cy="238125"/>
          </a:xfrm>
          <a:prstGeom prst="rect">
            <a:avLst/>
          </a:prstGeom>
          <a:noFill/>
        </p:spPr>
      </p:pic>
      <p:sp>
        <p:nvSpPr>
          <p:cNvPr id="34894" name="Rectangle 7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895" name="Rectangle 79"/>
          <p:cNvSpPr>
            <a:spLocks noChangeArrowheads="1"/>
          </p:cNvSpPr>
          <p:nvPr/>
        </p:nvSpPr>
        <p:spPr bwMode="auto">
          <a:xfrm>
            <a:off x="60960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898" name="Rectangle 82"/>
          <p:cNvSpPr>
            <a:spLocks noChangeArrowheads="1"/>
          </p:cNvSpPr>
          <p:nvPr/>
        </p:nvSpPr>
        <p:spPr bwMode="auto">
          <a:xfrm>
            <a:off x="609600" y="1819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899" name="Rectangle 83"/>
          <p:cNvSpPr>
            <a:spLocks noChangeArrowheads="1"/>
          </p:cNvSpPr>
          <p:nvPr/>
        </p:nvSpPr>
        <p:spPr bwMode="auto">
          <a:xfrm>
            <a:off x="609600" y="2057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901" name="Rectangle 8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34900" name="Picture 8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5301208"/>
            <a:ext cx="2314575" cy="238125"/>
          </a:xfrm>
          <a:prstGeom prst="rect">
            <a:avLst/>
          </a:prstGeom>
          <a:noFill/>
        </p:spPr>
      </p:pic>
      <p:sp>
        <p:nvSpPr>
          <p:cNvPr id="34902" name="Rectangle 86"/>
          <p:cNvSpPr>
            <a:spLocks noChangeArrowheads="1"/>
          </p:cNvSpPr>
          <p:nvPr/>
        </p:nvSpPr>
        <p:spPr bwMode="auto">
          <a:xfrm>
            <a:off x="60960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904" name="Rectangle 8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34903" name="Picture 8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5589240"/>
            <a:ext cx="3057525" cy="238125"/>
          </a:xfrm>
          <a:prstGeom prst="rect">
            <a:avLst/>
          </a:prstGeom>
          <a:noFill/>
        </p:spPr>
      </p:pic>
      <p:sp>
        <p:nvSpPr>
          <p:cNvPr id="34905" name="Rectangle 89"/>
          <p:cNvSpPr>
            <a:spLocks noChangeArrowheads="1"/>
          </p:cNvSpPr>
          <p:nvPr/>
        </p:nvSpPr>
        <p:spPr bwMode="auto">
          <a:xfrm>
            <a:off x="60960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907" name="Rectangle 9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4908" name="Rectangle 92"/>
          <p:cNvSpPr>
            <a:spLocks noChangeArrowheads="1"/>
          </p:cNvSpPr>
          <p:nvPr/>
        </p:nvSpPr>
        <p:spPr bwMode="auto">
          <a:xfrm>
            <a:off x="60960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5857892"/>
            <a:ext cx="2581275" cy="238125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60960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zh-TW" altLang="en-US" dirty="0" smtClean="0"/>
              <a:t>研究原理的探討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ANOVA</a:t>
            </a:r>
            <a:r>
              <a:rPr lang="zh-TW" altLang="en-US" dirty="0" smtClean="0"/>
              <a:t> 法</a:t>
            </a:r>
            <a:endParaRPr lang="en-US" altLang="zh-TW" dirty="0" smtClean="0"/>
          </a:p>
          <a:p>
            <a:endParaRPr lang="en-US" altLang="zh-TW" dirty="0" smtClean="0"/>
          </a:p>
          <a:p>
            <a:pPr>
              <a:buNone/>
            </a:pPr>
            <a:endParaRPr lang="zh-TW" altLang="en-US" dirty="0"/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835696" y="2204864"/>
          <a:ext cx="5415280" cy="2377440"/>
        </p:xfrm>
        <a:graphic>
          <a:graphicData uri="http://schemas.openxmlformats.org/drawingml/2006/table">
            <a:tbl>
              <a:tblPr/>
              <a:tblGrid>
                <a:gridCol w="1329055"/>
                <a:gridCol w="810260"/>
                <a:gridCol w="989965"/>
                <a:gridCol w="723900"/>
                <a:gridCol w="15621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變異來源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Source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平方和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SS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自由度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Df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均方和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MS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期望均方和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EMS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產品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Parts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P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n-1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MS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P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量測員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Operator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O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p-1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MS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O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產品</a:t>
                      </a:r>
                      <a:r>
                        <a:rPr lang="en-US" sz="1300" kern="100">
                          <a:latin typeface="新細明體"/>
                          <a:ea typeface="標楷體"/>
                          <a:cs typeface="Times New Roman"/>
                        </a:rPr>
                        <a:t>*</a:t>
                      </a: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量測員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Parts*Opertor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PO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(n-1)(p-1)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MS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PO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隨機誤差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Error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R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np(k-1)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MS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R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總和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Total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T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npk-1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1459" name="Picture 1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3068960"/>
            <a:ext cx="1276350" cy="200025"/>
          </a:xfrm>
          <a:prstGeom prst="rect">
            <a:avLst/>
          </a:prstGeom>
          <a:noFill/>
        </p:spPr>
      </p:pic>
      <p:pic>
        <p:nvPicPr>
          <p:cNvPr id="61458" name="Picture 1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3429000"/>
            <a:ext cx="723900" cy="200025"/>
          </a:xfrm>
          <a:prstGeom prst="rect">
            <a:avLst/>
          </a:prstGeom>
          <a:noFill/>
        </p:spPr>
      </p:pic>
      <p:pic>
        <p:nvPicPr>
          <p:cNvPr id="61457" name="Picture 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3861048"/>
            <a:ext cx="180975" cy="200025"/>
          </a:xfrm>
          <a:prstGeom prst="rect">
            <a:avLst/>
          </a:prstGeom>
          <a:noFill/>
        </p:spPr>
      </p:pic>
      <p:sp>
        <p:nvSpPr>
          <p:cNvPr id="6146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61461" name="Picture 2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708920"/>
            <a:ext cx="1266825" cy="200025"/>
          </a:xfrm>
          <a:prstGeom prst="rect">
            <a:avLst/>
          </a:prstGeom>
          <a:noFill/>
        </p:spPr>
      </p:pic>
      <p:pic>
        <p:nvPicPr>
          <p:cNvPr id="61466" name="Picture 2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4725144"/>
            <a:ext cx="1381125" cy="190500"/>
          </a:xfrm>
          <a:prstGeom prst="rect">
            <a:avLst/>
          </a:prstGeom>
          <a:noFill/>
        </p:spPr>
      </p:pic>
      <p:pic>
        <p:nvPicPr>
          <p:cNvPr id="61465" name="Picture 2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4915644"/>
            <a:ext cx="1657350" cy="219075"/>
          </a:xfrm>
          <a:prstGeom prst="rect">
            <a:avLst/>
          </a:prstGeom>
          <a:noFill/>
        </p:spPr>
      </p:pic>
      <p:pic>
        <p:nvPicPr>
          <p:cNvPr id="61464" name="Picture 2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5134719"/>
            <a:ext cx="2124075" cy="190500"/>
          </a:xfrm>
          <a:prstGeom prst="rect">
            <a:avLst/>
          </a:prstGeom>
          <a:noFill/>
        </p:spPr>
      </p:pic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1468" name="Rectangle 28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1470" name="Rectangle 30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1471" name="Rectangle 31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61475" name="Picture 3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4725144"/>
            <a:ext cx="771525" cy="209550"/>
          </a:xfrm>
          <a:prstGeom prst="rect">
            <a:avLst/>
          </a:prstGeom>
          <a:noFill/>
        </p:spPr>
      </p:pic>
      <p:pic>
        <p:nvPicPr>
          <p:cNvPr id="61474" name="Picture 3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4934694"/>
            <a:ext cx="1724025" cy="209550"/>
          </a:xfrm>
          <a:prstGeom prst="rect">
            <a:avLst/>
          </a:prstGeom>
          <a:noFill/>
        </p:spPr>
      </p:pic>
      <p:pic>
        <p:nvPicPr>
          <p:cNvPr id="61473" name="Picture 3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5144244"/>
            <a:ext cx="1752600" cy="209550"/>
          </a:xfrm>
          <a:prstGeom prst="rect">
            <a:avLst/>
          </a:prstGeom>
          <a:noFill/>
        </p:spPr>
      </p:pic>
      <p:pic>
        <p:nvPicPr>
          <p:cNvPr id="61472" name="Picture 3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5353794"/>
            <a:ext cx="1724025" cy="209550"/>
          </a:xfrm>
          <a:prstGeom prst="rect">
            <a:avLst/>
          </a:prstGeom>
          <a:noFill/>
        </p:spPr>
      </p:pic>
      <p:sp>
        <p:nvSpPr>
          <p:cNvPr id="61476" name="Rectangle 3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1478" name="Rectangle 3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1480" name="Rectangle 40"/>
          <p:cNvSpPr>
            <a:spLocks noChangeArrowheads="1"/>
          </p:cNvSpPr>
          <p:nvPr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61483" name="Picture 4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5589240"/>
            <a:ext cx="1838325" cy="238125"/>
          </a:xfrm>
          <a:prstGeom prst="rect">
            <a:avLst/>
          </a:prstGeom>
          <a:noFill/>
        </p:spPr>
      </p:pic>
      <p:pic>
        <p:nvPicPr>
          <p:cNvPr id="61482" name="Picture 42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5827365"/>
            <a:ext cx="4610100" cy="238125"/>
          </a:xfrm>
          <a:prstGeom prst="rect">
            <a:avLst/>
          </a:prstGeom>
          <a:noFill/>
        </p:spPr>
      </p:pic>
      <p:pic>
        <p:nvPicPr>
          <p:cNvPr id="61481" name="Picture 41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6065490"/>
            <a:ext cx="5486400" cy="428625"/>
          </a:xfrm>
          <a:prstGeom prst="rect">
            <a:avLst/>
          </a:prstGeom>
          <a:noFill/>
        </p:spPr>
      </p:pic>
      <p:sp>
        <p:nvSpPr>
          <p:cNvPr id="61484" name="Rectangle 4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1485" name="Rectangle 45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1486" name="Rectangle 46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1487" name="Rectangle 47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1489" name="Rectangle 4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61488" name="Picture 48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5301208"/>
            <a:ext cx="1771650" cy="190500"/>
          </a:xfrm>
          <a:prstGeom prst="rect">
            <a:avLst/>
          </a:prstGeom>
          <a:noFill/>
        </p:spPr>
      </p:pic>
      <p:sp>
        <p:nvSpPr>
          <p:cNvPr id="61490" name="Rectangle 50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zh-TW" altLang="en-US" dirty="0" smtClean="0"/>
              <a:t>研究原理的探討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ANOVA</a:t>
            </a:r>
            <a:r>
              <a:rPr lang="zh-TW" altLang="en-US" dirty="0" smtClean="0"/>
              <a:t> 法</a:t>
            </a:r>
            <a:endParaRPr lang="en-US" altLang="zh-TW" dirty="0" smtClean="0"/>
          </a:p>
          <a:p>
            <a:endParaRPr lang="en-US" altLang="zh-TW" dirty="0" smtClean="0"/>
          </a:p>
          <a:p>
            <a:pPr>
              <a:buNone/>
            </a:pPr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864360" y="2339340"/>
          <a:ext cx="5415280" cy="2179320"/>
        </p:xfrm>
        <a:graphic>
          <a:graphicData uri="http://schemas.openxmlformats.org/drawingml/2006/table">
            <a:tbl>
              <a:tblPr/>
              <a:tblGrid>
                <a:gridCol w="1329055"/>
                <a:gridCol w="810260"/>
                <a:gridCol w="989965"/>
                <a:gridCol w="723900"/>
                <a:gridCol w="15621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變異來源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Source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平方和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SS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自由度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Df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均方和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MS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期望均方和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EMS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產品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Parts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P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n-1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MS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P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量測員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Operator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O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p-1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MS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O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隨機誤差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Error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R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np(k-1)+(n-1)(p-1)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MS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R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300" kern="100">
                          <a:latin typeface="新細明體"/>
                          <a:ea typeface="標楷體"/>
                          <a:cs typeface="Times New Roman"/>
                        </a:rPr>
                        <a:t>總和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Total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SS</a:t>
                      </a:r>
                      <a:r>
                        <a:rPr lang="en-US" sz="1300" kern="100" baseline="-25000">
                          <a:latin typeface="標楷體"/>
                          <a:ea typeface="新細明體"/>
                          <a:cs typeface="Times New Roman"/>
                        </a:rPr>
                        <a:t>T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latin typeface="標楷體"/>
                          <a:ea typeface="新細明體"/>
                          <a:cs typeface="Times New Roman"/>
                        </a:rPr>
                        <a:t>npk-1</a:t>
                      </a:r>
                      <a:endParaRPr lang="zh-TW" sz="1200" kern="100">
                        <a:latin typeface="新細明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kern="10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kern="100" dirty="0">
                        <a:latin typeface="標楷體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2852936"/>
            <a:ext cx="733425" cy="200025"/>
          </a:xfrm>
          <a:prstGeom prst="rect">
            <a:avLst/>
          </a:prstGeom>
          <a:noFill/>
        </p:spPr>
      </p:pic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3212976"/>
            <a:ext cx="742950" cy="200025"/>
          </a:xfrm>
          <a:prstGeom prst="rect">
            <a:avLst/>
          </a:prstGeom>
          <a:noFill/>
        </p:spPr>
      </p:pic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3645024"/>
            <a:ext cx="180975" cy="200025"/>
          </a:xfrm>
          <a:prstGeom prst="rect">
            <a:avLst/>
          </a:prstGeom>
          <a:noFill/>
        </p:spPr>
      </p:pic>
      <p:pic>
        <p:nvPicPr>
          <p:cNvPr id="60422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653136"/>
            <a:ext cx="771525" cy="209550"/>
          </a:xfrm>
          <a:prstGeom prst="rect">
            <a:avLst/>
          </a:prstGeom>
          <a:noFill/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862686"/>
            <a:ext cx="1647825" cy="209550"/>
          </a:xfrm>
          <a:prstGeom prst="rect">
            <a:avLst/>
          </a:prstGeom>
          <a:noFill/>
        </p:spPr>
      </p:pic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5072236"/>
            <a:ext cx="1676400" cy="209550"/>
          </a:xfrm>
          <a:prstGeom prst="rect">
            <a:avLst/>
          </a:prstGeom>
          <a:noFill/>
        </p:spPr>
      </p:pic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60429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4653136"/>
            <a:ext cx="1381125" cy="190500"/>
          </a:xfrm>
          <a:prstGeom prst="rect">
            <a:avLst/>
          </a:prstGeom>
          <a:noFill/>
        </p:spPr>
      </p:pic>
      <p:pic>
        <p:nvPicPr>
          <p:cNvPr id="60428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4843636"/>
            <a:ext cx="1657350" cy="219075"/>
          </a:xfrm>
          <a:prstGeom prst="rect">
            <a:avLst/>
          </a:prstGeom>
          <a:noFill/>
        </p:spPr>
      </p:pic>
      <p:pic>
        <p:nvPicPr>
          <p:cNvPr id="60427" name="Picture 1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5062711"/>
            <a:ext cx="2771775" cy="190500"/>
          </a:xfrm>
          <a:prstGeom prst="rect">
            <a:avLst/>
          </a:prstGeom>
          <a:noFill/>
        </p:spPr>
      </p:pic>
      <p:sp>
        <p:nvSpPr>
          <p:cNvPr id="6043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0431" name="Rectangle 15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0432" name="Rectangle 16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0433" name="Rectangle 17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60436" name="Picture 20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5517232"/>
            <a:ext cx="1838325" cy="238125"/>
          </a:xfrm>
          <a:prstGeom prst="rect">
            <a:avLst/>
          </a:prstGeom>
          <a:noFill/>
        </p:spPr>
      </p:pic>
      <p:pic>
        <p:nvPicPr>
          <p:cNvPr id="60435" name="Picture 19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5755357"/>
            <a:ext cx="2895600" cy="238125"/>
          </a:xfrm>
          <a:prstGeom prst="rect">
            <a:avLst/>
          </a:prstGeom>
          <a:noFill/>
        </p:spPr>
      </p:pic>
      <p:pic>
        <p:nvPicPr>
          <p:cNvPr id="60434" name="Picture 18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5993482"/>
            <a:ext cx="4876800" cy="238125"/>
          </a:xfrm>
          <a:prstGeom prst="rect">
            <a:avLst/>
          </a:prstGeom>
          <a:noFill/>
        </p:spPr>
      </p:pic>
      <p:sp>
        <p:nvSpPr>
          <p:cNvPr id="6043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0438" name="Rectangle 22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0439" name="Rectangle 23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60440" name="Rectangle 24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/>
            <a:r>
              <a:rPr lang="zh-TW" altLang="en-US" dirty="0" smtClean="0"/>
              <a:t>研究原理的探討</a:t>
            </a:r>
            <a:endParaRPr lang="en-US" altLang="zh-TW" dirty="0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Classical GR&amp;R </a:t>
            </a:r>
            <a:r>
              <a:rPr lang="zh-TW" altLang="en-US" dirty="0" smtClean="0"/>
              <a:t>法</a:t>
            </a:r>
            <a:endParaRPr lang="en-US" altLang="zh-TW" dirty="0" smtClean="0"/>
          </a:p>
          <a:p>
            <a:pPr>
              <a:buNone/>
            </a:pPr>
            <a:r>
              <a:rPr lang="en-US" dirty="0" smtClean="0"/>
              <a:t>Step1</a:t>
            </a:r>
            <a:r>
              <a:rPr lang="zh-TW" altLang="en-US" dirty="0" smtClean="0"/>
              <a:t>首先估計重複性的變異如下所示：</a:t>
            </a:r>
            <a:endParaRPr lang="en-US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其中    為第</a:t>
            </a:r>
            <a:r>
              <a:rPr lang="en-US" dirty="0" err="1" smtClean="0"/>
              <a:t>i</a:t>
            </a:r>
            <a:r>
              <a:rPr lang="zh-TW" altLang="en-US" dirty="0" smtClean="0"/>
              <a:t>個操作員重複量測樣本所得全距的平均數</a:t>
            </a:r>
            <a:endParaRPr lang="zh-TW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2996952"/>
            <a:ext cx="1945312" cy="642942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3933056"/>
            <a:ext cx="2451622" cy="714380"/>
          </a:xfrm>
          <a:prstGeom prst="rect">
            <a:avLst/>
          </a:prstGeom>
          <a:noFill/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endParaRPr kumimoji="1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4869160"/>
            <a:ext cx="360040" cy="456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937</TotalTime>
  <Words>592</Words>
  <Application>Microsoft Office PowerPoint</Application>
  <PresentationFormat>如螢幕大小 (4:3)</PresentationFormat>
  <Paragraphs>192</Paragraphs>
  <Slides>26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26</vt:i4>
      </vt:variant>
    </vt:vector>
  </HeadingPairs>
  <TitlesOfParts>
    <vt:vector size="28" baseType="lpstr">
      <vt:lpstr>夏至</vt:lpstr>
      <vt:lpstr>Graph</vt:lpstr>
      <vt:lpstr> 品管實務期末報告  — DVD厚度與重量的之量測變異分析 </vt:lpstr>
      <vt:lpstr>大綱</vt:lpstr>
      <vt:lpstr>研究動機與目的</vt:lpstr>
      <vt:lpstr>研究動機與目的</vt:lpstr>
      <vt:lpstr>研究動機與目的</vt:lpstr>
      <vt:lpstr>研究原理的探討</vt:lpstr>
      <vt:lpstr>研究原理的探討</vt:lpstr>
      <vt:lpstr>研究原理的探討</vt:lpstr>
      <vt:lpstr>研究原理的探討</vt:lpstr>
      <vt:lpstr>研究原理的探討</vt:lpstr>
      <vt:lpstr>研究原理的探討</vt:lpstr>
      <vt:lpstr>量測實驗的進行</vt:lpstr>
      <vt:lpstr>投影片 13</vt:lpstr>
      <vt:lpstr>實際資料分析-厚度 by ANOVA法</vt:lpstr>
      <vt:lpstr>實際資料分析-厚度 by ANOVA法</vt:lpstr>
      <vt:lpstr>實際資料分析-厚度 by ANOVA法</vt:lpstr>
      <vt:lpstr>實際資料分析-厚度 by  GR&amp;R 法</vt:lpstr>
      <vt:lpstr>實際資料分析-厚度 by  GR&amp;R 法</vt:lpstr>
      <vt:lpstr>實際資料分析-重量 by ANOVA法</vt:lpstr>
      <vt:lpstr>實際資料分析-重量 by ANOVA法</vt:lpstr>
      <vt:lpstr>實際資料分析-重量 by ANOVA法</vt:lpstr>
      <vt:lpstr>實際資料分析-重量 by ANOVA法</vt:lpstr>
      <vt:lpstr>實際資料分析-重量 by  GR&amp;R 法</vt:lpstr>
      <vt:lpstr>實際資料分析-重量 by  GR&amp;R 法</vt:lpstr>
      <vt:lpstr>結論</vt:lpstr>
      <vt:lpstr>參考文獻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cp:lastModifiedBy>tony</cp:lastModifiedBy>
  <cp:revision>96</cp:revision>
  <dcterms:modified xsi:type="dcterms:W3CDTF">2012-01-05T13:23:17Z</dcterms:modified>
</cp:coreProperties>
</file>